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8" r:id="rId3"/>
    <p:sldId id="257" r:id="rId4"/>
    <p:sldId id="259" r:id="rId5"/>
    <p:sldId id="260" r:id="rId6"/>
    <p:sldId id="261" r:id="rId7"/>
    <p:sldId id="277" r:id="rId8"/>
    <p:sldId id="262" r:id="rId9"/>
    <p:sldId id="278" r:id="rId10"/>
    <p:sldId id="279" r:id="rId11"/>
    <p:sldId id="263" r:id="rId12"/>
    <p:sldId id="264" r:id="rId13"/>
    <p:sldId id="265" r:id="rId14"/>
    <p:sldId id="266" r:id="rId15"/>
    <p:sldId id="267" r:id="rId16"/>
    <p:sldId id="283" r:id="rId17"/>
    <p:sldId id="268" r:id="rId18"/>
    <p:sldId id="280" r:id="rId19"/>
    <p:sldId id="269" r:id="rId20"/>
    <p:sldId id="282" r:id="rId21"/>
    <p:sldId id="270" r:id="rId22"/>
    <p:sldId id="271" r:id="rId23"/>
    <p:sldId id="272" r:id="rId24"/>
    <p:sldId id="284" r:id="rId25"/>
    <p:sldId id="273" r:id="rId26"/>
    <p:sldId id="274" r:id="rId27"/>
    <p:sldId id="281" r:id="rId28"/>
    <p:sldId id="275" r:id="rId29"/>
    <p:sldId id="276"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5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9F886-3C01-42B0-B14B-D86248A44BDB}" type="datetimeFigureOut">
              <a:rPr lang="en-GB" smtClean="0"/>
              <a:t>01/04/2020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8AC8E-791D-4A87-8220-7C43E4277ED7}" type="slidenum">
              <a:rPr lang="en-GB" smtClean="0"/>
              <a:t>‹#›</a:t>
            </a:fld>
            <a:endParaRPr lang="en-GB"/>
          </a:p>
        </p:txBody>
      </p:sp>
    </p:spTree>
    <p:extLst>
      <p:ext uri="{BB962C8B-B14F-4D97-AF65-F5344CB8AC3E}">
        <p14:creationId xmlns:p14="http://schemas.microsoft.com/office/powerpoint/2010/main" val="151884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633400-A448-45F7-9B05-DF17D621C96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70876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BB920-2F65-4D06-A53C-BF6A7979ECE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44714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A65C8E-060B-471B-B4DC-2C28653556C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8BD69DB-3D6B-451A-97B1-76B65C9234EE}"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755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977C9D-44AE-47F4-BD18-F4244C7DCA88}"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2520600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ED72BBF-B75E-4E2C-8EBB-BF77E9CFFE2A}"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8BD69DB-3D6B-451A-97B1-76B65C9234EE}"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339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17DFCF-B3C5-4233-B7BD-21FF51A14DAE}"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2905343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D5038-D3CC-45C5-A75E-4DEF3348310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1018007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F0C7C0-2E90-4F83-AAB1-679F4FD46EF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422984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9602C-7AA6-40CE-B2BC-5AFACDB3A81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20985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DE51B4-F635-46A6-9511-72C99ACB552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4089904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D794A7-4323-4832-8B1A-A6F90465EDB5}"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94426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31C6B9-3BE9-4409-9924-DBAA55304A26}" type="datetime1">
              <a:rPr lang="en-US" smtClean="0"/>
              <a:t>4/1/2020</a:t>
            </a:fld>
            <a:endParaRPr lang="en-US"/>
          </a:p>
        </p:txBody>
      </p:sp>
      <p:sp>
        <p:nvSpPr>
          <p:cNvPr id="8" name="Footer Placeholder 7"/>
          <p:cNvSpPr>
            <a:spLocks noGrp="1"/>
          </p:cNvSpPr>
          <p:nvPr>
            <p:ph type="ftr" sz="quarter" idx="11"/>
          </p:nvPr>
        </p:nvSpPr>
        <p:spPr/>
        <p:txBody>
          <a:bodyPr/>
          <a:lstStyle/>
          <a:p>
            <a:r>
              <a:rPr lang="en-US" smtClean="0"/>
              <a:t>Dr Amina Muazzam</a:t>
            </a: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68388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CEDF51-44CA-4DA6-905B-8B792D1222A5}"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6766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E7F4D-AF23-4B12-BE32-141FB4D2969C}" type="datetime1">
              <a:rPr lang="en-US" smtClean="0"/>
              <a:t>4/1/2020</a:t>
            </a:fld>
            <a:endParaRPr lang="en-US"/>
          </a:p>
        </p:txBody>
      </p:sp>
      <p:sp>
        <p:nvSpPr>
          <p:cNvPr id="3" name="Footer Placeholder 2"/>
          <p:cNvSpPr>
            <a:spLocks noGrp="1"/>
          </p:cNvSpPr>
          <p:nvPr>
            <p:ph type="ftr" sz="quarter" idx="11"/>
          </p:nvPr>
        </p:nvSpPr>
        <p:spPr/>
        <p:txBody>
          <a:bodyPr/>
          <a:lstStyle/>
          <a:p>
            <a:r>
              <a:rPr lang="en-US" smtClean="0"/>
              <a:t>Dr Amina Muazzam</a:t>
            </a: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82108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CFD2E2-7221-4E82-9EDF-7412F707BF82}"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29388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111F7F-B48D-41E2-BD5A-E3DF11BBED75}"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8BD69DB-3D6B-451A-97B1-76B65C9234EE}" type="slidenum">
              <a:rPr lang="en-US" smtClean="0"/>
              <a:t>‹#›</a:t>
            </a:fld>
            <a:endParaRPr lang="en-US"/>
          </a:p>
        </p:txBody>
      </p:sp>
    </p:spTree>
    <p:extLst>
      <p:ext uri="{BB962C8B-B14F-4D97-AF65-F5344CB8AC3E}">
        <p14:creationId xmlns:p14="http://schemas.microsoft.com/office/powerpoint/2010/main" val="319159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C6E7434-4BA9-4689-B3D9-97E2D3D06C56}" type="datetime1">
              <a:rPr lang="en-US" smtClean="0"/>
              <a:t>4/1/2020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Dr Amina Muazzam</a:t>
            </a: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8BD69DB-3D6B-451A-97B1-76B65C9234EE}" type="slidenum">
              <a:rPr lang="en-US" smtClean="0"/>
              <a:t>‹#›</a:t>
            </a:fld>
            <a:endParaRPr lang="en-US"/>
          </a:p>
        </p:txBody>
      </p:sp>
    </p:spTree>
    <p:extLst>
      <p:ext uri="{BB962C8B-B14F-4D97-AF65-F5344CB8AC3E}">
        <p14:creationId xmlns:p14="http://schemas.microsoft.com/office/powerpoint/2010/main" val="1800303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1066801"/>
            <a:ext cx="6600451" cy="2209799"/>
          </a:xfrm>
        </p:spPr>
        <p:txBody>
          <a:bodyPr/>
          <a:lstStyle/>
          <a:p>
            <a:r>
              <a:rPr lang="en-US" b="1" dirty="0"/>
              <a:t>Pain </a:t>
            </a:r>
            <a:r>
              <a:rPr lang="en-US" b="1" dirty="0" smtClean="0"/>
              <a:t>Relief </a:t>
            </a:r>
            <a:r>
              <a:rPr lang="en-US" b="1" dirty="0"/>
              <a:t>and </a:t>
            </a:r>
            <a:r>
              <a:rPr lang="en-US" b="1" dirty="0" smtClean="0"/>
              <a:t>Management</a:t>
            </a:r>
            <a:endParaRPr lang="en-US" dirty="0"/>
          </a:p>
        </p:txBody>
      </p:sp>
      <p:sp>
        <p:nvSpPr>
          <p:cNvPr id="3" name="Subtitle 2"/>
          <p:cNvSpPr>
            <a:spLocks noGrp="1"/>
          </p:cNvSpPr>
          <p:nvPr>
            <p:ph type="subTitle" idx="1"/>
          </p:nvPr>
        </p:nvSpPr>
        <p:spPr>
          <a:xfrm>
            <a:off x="4343400" y="4724400"/>
            <a:ext cx="3962400" cy="1447800"/>
          </a:xfrm>
        </p:spPr>
        <p:txBody>
          <a:bodyPr>
            <a:normAutofit fontScale="92500" lnSpcReduction="10000"/>
          </a:bodyPr>
          <a:lstStyle/>
          <a:p>
            <a:r>
              <a:rPr lang="en-US" sz="2000" dirty="0" err="1" smtClean="0">
                <a:solidFill>
                  <a:srgbClr val="C00000"/>
                </a:solidFill>
                <a:latin typeface="Times New Roman" panose="02020603050405020304" pitchFamily="18" charset="0"/>
                <a:cs typeface="Times New Roman" panose="02020603050405020304" pitchFamily="18" charset="0"/>
              </a:rPr>
              <a:t>Dr</a:t>
            </a:r>
            <a:r>
              <a:rPr lang="en-US" sz="2000" dirty="0" smtClean="0">
                <a:solidFill>
                  <a:srgbClr val="C00000"/>
                </a:solidFill>
                <a:latin typeface="Times New Roman" panose="02020603050405020304" pitchFamily="18" charset="0"/>
                <a:cs typeface="Times New Roman" panose="02020603050405020304" pitchFamily="18" charset="0"/>
              </a:rPr>
              <a:t> </a:t>
            </a:r>
            <a:r>
              <a:rPr lang="en-US" sz="2000" dirty="0" err="1" smtClean="0">
                <a:solidFill>
                  <a:srgbClr val="C00000"/>
                </a:solidFill>
                <a:latin typeface="Times New Roman" panose="02020603050405020304" pitchFamily="18" charset="0"/>
                <a:cs typeface="Times New Roman" panose="02020603050405020304" pitchFamily="18" charset="0"/>
              </a:rPr>
              <a:t>Amina</a:t>
            </a:r>
            <a:r>
              <a:rPr lang="en-US" sz="2000" dirty="0" smtClean="0">
                <a:solidFill>
                  <a:srgbClr val="C00000"/>
                </a:solidFill>
                <a:latin typeface="Times New Roman" panose="02020603050405020304" pitchFamily="18" charset="0"/>
                <a:cs typeface="Times New Roman" panose="02020603050405020304" pitchFamily="18" charset="0"/>
              </a:rPr>
              <a:t> </a:t>
            </a:r>
            <a:r>
              <a:rPr lang="en-US" sz="2000" dirty="0" err="1" smtClean="0">
                <a:solidFill>
                  <a:srgbClr val="C00000"/>
                </a:solidFill>
                <a:latin typeface="Times New Roman" panose="02020603050405020304" pitchFamily="18" charset="0"/>
                <a:cs typeface="Times New Roman" panose="02020603050405020304" pitchFamily="18" charset="0"/>
              </a:rPr>
              <a:t>Muazzam</a:t>
            </a:r>
            <a:endParaRPr lang="en-US" sz="2000" dirty="0" smtClean="0">
              <a:solidFill>
                <a:srgbClr val="C00000"/>
              </a:solidFill>
              <a:latin typeface="Times New Roman" panose="02020603050405020304" pitchFamily="18" charset="0"/>
              <a:cs typeface="Times New Roman" panose="02020603050405020304" pitchFamily="18" charset="0"/>
            </a:endParaRPr>
          </a:p>
          <a:p>
            <a:r>
              <a:rPr lang="en-US" sz="2000" dirty="0" smtClean="0">
                <a:solidFill>
                  <a:srgbClr val="C00000"/>
                </a:solidFill>
                <a:latin typeface="Times New Roman" panose="02020603050405020304" pitchFamily="18" charset="0"/>
                <a:cs typeface="Times New Roman" panose="02020603050405020304" pitchFamily="18" charset="0"/>
              </a:rPr>
              <a:t>Tenured Associate Professor of Psychology</a:t>
            </a:r>
          </a:p>
          <a:p>
            <a:r>
              <a:rPr lang="en-US" sz="2000" dirty="0" smtClean="0">
                <a:solidFill>
                  <a:srgbClr val="C00000"/>
                </a:solidFill>
                <a:latin typeface="Times New Roman" panose="02020603050405020304" pitchFamily="18" charset="0"/>
                <a:cs typeface="Times New Roman" panose="02020603050405020304" pitchFamily="18" charset="0"/>
              </a:rPr>
              <a:t>Lahore College for woman university</a:t>
            </a:r>
          </a:p>
          <a:p>
            <a:endParaRPr lang="en-US" sz="2000" dirty="0">
              <a:solidFill>
                <a:srgbClr val="C00000"/>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9134B79-D74B-4933-B707-26FAFC7CF3A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sz="2800" dirty="0" smtClean="0">
                <a:latin typeface="Times New Roman" pitchFamily="18" charset="0"/>
                <a:cs typeface="Times New Roman" pitchFamily="18" charset="0"/>
              </a:rPr>
              <a:t>People who have chronic pain can have physical effects that are stressful on the body. These include tense muscles, limited ability to move around, a lack of energy, and appetite changes. Emotional effects of chronic pain include depression, anger, anxiety, and fear of re-injury. Such a fear might limit a person's ability to return to their regular work or leisure activities.</a:t>
            </a:r>
          </a:p>
        </p:txBody>
      </p:sp>
      <p:sp>
        <p:nvSpPr>
          <p:cNvPr id="4" name="Date Placeholder 3"/>
          <p:cNvSpPr>
            <a:spLocks noGrp="1"/>
          </p:cNvSpPr>
          <p:nvPr>
            <p:ph type="dt" sz="half" idx="10"/>
          </p:nvPr>
        </p:nvSpPr>
        <p:spPr/>
        <p:txBody>
          <a:bodyPr/>
          <a:lstStyle/>
          <a:p>
            <a:fld id="{29E147B8-BF75-4F49-A74D-775393C24BA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Different </a:t>
            </a:r>
            <a:r>
              <a:rPr lang="en-US" sz="3600" b="1" dirty="0" smtClean="0">
                <a:latin typeface="Times New Roman" pitchFamily="18" charset="0"/>
                <a:cs typeface="Times New Roman" pitchFamily="18" charset="0"/>
              </a:rPr>
              <a:t>Ways </a:t>
            </a:r>
            <a:r>
              <a:rPr lang="en-US" sz="3600" b="1" dirty="0">
                <a:latin typeface="Times New Roman" pitchFamily="18" charset="0"/>
                <a:cs typeface="Times New Roman" pitchFamily="18" charset="0"/>
              </a:rPr>
              <a:t>to </a:t>
            </a:r>
            <a:r>
              <a:rPr lang="en-US" sz="3600" b="1" dirty="0" smtClean="0">
                <a:latin typeface="Times New Roman" pitchFamily="18" charset="0"/>
                <a:cs typeface="Times New Roman" pitchFamily="18" charset="0"/>
              </a:rPr>
              <a:t>Control Pain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295401" y="2133600"/>
            <a:ext cx="7239000" cy="3777622"/>
          </a:xfrm>
        </p:spPr>
        <p:txBody>
          <a:bodyPr>
            <a:normAutofit/>
          </a:bodyPr>
          <a:lstStyle/>
          <a:p>
            <a:pPr lvl="1" algn="just"/>
            <a:r>
              <a:rPr lang="en-US" sz="2800" dirty="0" err="1">
                <a:latin typeface="Times New Roman" pitchFamily="18" charset="0"/>
                <a:cs typeface="Times New Roman" pitchFamily="18" charset="0"/>
              </a:rPr>
              <a:t>Pharmalogical</a:t>
            </a:r>
            <a:r>
              <a:rPr lang="en-US" sz="2800" dirty="0">
                <a:latin typeface="Times New Roman" pitchFamily="18" charset="0"/>
                <a:cs typeface="Times New Roman" pitchFamily="18" charset="0"/>
              </a:rPr>
              <a:t> control of </a:t>
            </a:r>
            <a:r>
              <a:rPr lang="en-US" sz="2800" dirty="0" smtClean="0">
                <a:latin typeface="Times New Roman" pitchFamily="18" charset="0"/>
                <a:cs typeface="Times New Roman" pitchFamily="18" charset="0"/>
              </a:rPr>
              <a:t>pain</a:t>
            </a:r>
          </a:p>
          <a:p>
            <a:pPr lvl="1" algn="just"/>
            <a:r>
              <a:rPr lang="en-US" sz="2800" dirty="0" smtClean="0">
                <a:latin typeface="Times New Roman" pitchFamily="18" charset="0"/>
                <a:cs typeface="Times New Roman" pitchFamily="18" charset="0"/>
              </a:rPr>
              <a:t>Surgical control of pain</a:t>
            </a:r>
          </a:p>
          <a:p>
            <a:pPr lvl="1" algn="just"/>
            <a:r>
              <a:rPr lang="en-US" sz="2800" dirty="0" smtClean="0">
                <a:latin typeface="Times New Roman" pitchFamily="18" charset="0"/>
                <a:cs typeface="Times New Roman" pitchFamily="18" charset="0"/>
              </a:rPr>
              <a:t>Sensory </a:t>
            </a:r>
            <a:r>
              <a:rPr lang="en-US" sz="2800" dirty="0">
                <a:latin typeface="Times New Roman" pitchFamily="18" charset="0"/>
                <a:cs typeface="Times New Roman" pitchFamily="18" charset="0"/>
              </a:rPr>
              <a:t>control of pain</a:t>
            </a:r>
          </a:p>
          <a:p>
            <a:pPr lvl="1" algn="just"/>
            <a:r>
              <a:rPr lang="en-US" sz="2800" dirty="0" smtClean="0">
                <a:latin typeface="Times New Roman" pitchFamily="18" charset="0"/>
                <a:cs typeface="Times New Roman" pitchFamily="18" charset="0"/>
              </a:rPr>
              <a:t>Psychological techniques </a:t>
            </a:r>
            <a:r>
              <a:rPr lang="en-US" sz="2800" dirty="0">
                <a:latin typeface="Times New Roman" pitchFamily="18" charset="0"/>
                <a:cs typeface="Times New Roman" pitchFamily="18" charset="0"/>
              </a:rPr>
              <a:t>for the </a:t>
            </a:r>
            <a:r>
              <a:rPr lang="en-US" sz="2800" dirty="0" smtClean="0">
                <a:latin typeface="Times New Roman" pitchFamily="18" charset="0"/>
                <a:cs typeface="Times New Roman" pitchFamily="18" charset="0"/>
              </a:rPr>
              <a:t>management of pain</a:t>
            </a:r>
          </a:p>
        </p:txBody>
      </p:sp>
      <p:sp>
        <p:nvSpPr>
          <p:cNvPr id="4" name="Date Placeholder 3"/>
          <p:cNvSpPr>
            <a:spLocks noGrp="1"/>
          </p:cNvSpPr>
          <p:nvPr>
            <p:ph type="dt" sz="half" idx="10"/>
          </p:nvPr>
        </p:nvSpPr>
        <p:spPr/>
        <p:txBody>
          <a:bodyPr/>
          <a:lstStyle/>
          <a:p>
            <a:fld id="{C059F546-BE56-49BF-BB86-EFE4BC44996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600201" y="1524000"/>
            <a:ext cx="6934200" cy="4800600"/>
          </a:xfrm>
        </p:spPr>
        <p:txBody>
          <a:bodyPr>
            <a:noAutofit/>
          </a:bodyPr>
          <a:lstStyle/>
          <a:p>
            <a:pPr algn="just"/>
            <a:r>
              <a:rPr lang="en-US" sz="2400" b="1" dirty="0" err="1" smtClean="0">
                <a:latin typeface="Times New Roman" pitchFamily="18" charset="0"/>
                <a:cs typeface="Times New Roman" pitchFamily="18" charset="0"/>
              </a:rPr>
              <a:t>Pharmalogical</a:t>
            </a:r>
            <a:r>
              <a:rPr lang="en-US" sz="2400" b="1" dirty="0" smtClean="0">
                <a:latin typeface="Times New Roman" pitchFamily="18" charset="0"/>
                <a:cs typeface="Times New Roman" pitchFamily="18" charset="0"/>
              </a:rPr>
              <a:t> Control of Pain</a:t>
            </a:r>
            <a:r>
              <a:rPr lang="en-US" sz="2400" dirty="0"/>
              <a:t>	</a:t>
            </a:r>
            <a:endParaRPr lang="en-US" sz="2400" dirty="0" smtClean="0"/>
          </a:p>
          <a:p>
            <a:pPr algn="just">
              <a:buNone/>
            </a:pPr>
            <a:r>
              <a:rPr lang="en-US" sz="2400" dirty="0" smtClean="0">
                <a:latin typeface="Times New Roman" pitchFamily="18" charset="0"/>
                <a:cs typeface="Times New Roman" pitchFamily="18" charset="0"/>
              </a:rPr>
              <a:t>	Traditional </a:t>
            </a:r>
            <a:r>
              <a:rPr lang="en-US" sz="2400" dirty="0">
                <a:latin typeface="Times New Roman" pitchFamily="18" charset="0"/>
                <a:cs typeface="Times New Roman" pitchFamily="18" charset="0"/>
              </a:rPr>
              <a:t>and most common method of controlling pain is through the administration of drugs. Highly effective painkillers are most popular for controlling pain temporarily. It is backbone of pain control especially in the case of severe pain.</a:t>
            </a:r>
          </a:p>
          <a:p>
            <a:pPr lvl="0" algn="just"/>
            <a:r>
              <a:rPr lang="en-US" sz="2400" b="1" dirty="0">
                <a:latin typeface="Times New Roman" pitchFamily="18" charset="0"/>
                <a:cs typeface="Times New Roman" pitchFamily="18" charset="0"/>
              </a:rPr>
              <a:t>Surgical control of pain</a:t>
            </a:r>
            <a:endParaRPr lang="en-US"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Surgical </a:t>
            </a:r>
            <a:r>
              <a:rPr lang="en-US" sz="2400" dirty="0">
                <a:latin typeface="Times New Roman" pitchFamily="18" charset="0"/>
                <a:cs typeface="Times New Roman" pitchFamily="18" charset="0"/>
              </a:rPr>
              <a:t>control of pain also has an extensive impact. Surgical treatments involves cutting for creating lesions in the so-called pain fibers at various points in the body so that pain sensation can no longer be conduct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14752C4-55AB-4A82-B745-46A79BC63203}"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496291" y="1447800"/>
            <a:ext cx="7038110" cy="4876800"/>
          </a:xfrm>
        </p:spPr>
        <p:txBody>
          <a:bodyPr>
            <a:noAutofit/>
          </a:bodyPr>
          <a:lstStyle/>
          <a:p>
            <a:pPr lvl="0" algn="just"/>
            <a:r>
              <a:rPr lang="en-US" sz="2400" b="1" dirty="0">
                <a:latin typeface="Times New Roman" pitchFamily="18" charset="0"/>
                <a:cs typeface="Times New Roman" pitchFamily="18" charset="0"/>
              </a:rPr>
              <a:t>Sensory control of pain</a:t>
            </a:r>
            <a:endParaRPr lang="en-US"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One </a:t>
            </a:r>
            <a:r>
              <a:rPr lang="en-US" sz="2400" dirty="0">
                <a:latin typeface="Times New Roman" pitchFamily="18" charset="0"/>
                <a:cs typeface="Times New Roman" pitchFamily="18" charset="0"/>
              </a:rPr>
              <a:t>of the oldest known technique of pain control is Counter-irritation, a sensory method. Counter irritation involves inhibiting pain in one part of the body by stimulating or mildly irritating another area.</a:t>
            </a:r>
          </a:p>
          <a:p>
            <a:pPr lvl="0" algn="just"/>
            <a:r>
              <a:rPr lang="en-US" sz="2400" b="1" dirty="0">
                <a:latin typeface="Times New Roman" pitchFamily="18" charset="0"/>
                <a:cs typeface="Times New Roman" pitchFamily="18" charset="0"/>
              </a:rPr>
              <a:t>Psychological techniques for the management of pain</a:t>
            </a:r>
            <a:endParaRPr lang="en-US"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Psychological </a:t>
            </a:r>
            <a:r>
              <a:rPr lang="en-US" sz="2400" dirty="0">
                <a:latin typeface="Times New Roman" pitchFamily="18" charset="0"/>
                <a:cs typeface="Times New Roman" pitchFamily="18" charset="0"/>
              </a:rPr>
              <a:t>techniques required active participation and learning on the part of the patient. Therefore, the psychological techniques are most effective for managing slow rising pain. </a:t>
            </a:r>
          </a:p>
        </p:txBody>
      </p:sp>
      <p:sp>
        <p:nvSpPr>
          <p:cNvPr id="4" name="Date Placeholder 3"/>
          <p:cNvSpPr>
            <a:spLocks noGrp="1"/>
          </p:cNvSpPr>
          <p:nvPr>
            <p:ph type="dt" sz="half" idx="10"/>
          </p:nvPr>
        </p:nvSpPr>
        <p:spPr/>
        <p:txBody>
          <a:bodyPr/>
          <a:lstStyle/>
          <a:p>
            <a:fld id="{E27B82E7-4BF1-4A94-BF08-202A3950EAC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Techniques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sz="2800" dirty="0" smtClean="0">
                <a:latin typeface="Times New Roman" pitchFamily="18" charset="0"/>
                <a:cs typeface="Times New Roman" pitchFamily="18" charset="0"/>
              </a:rPr>
              <a:t>   These </a:t>
            </a:r>
            <a:r>
              <a:rPr lang="en-US" sz="2800" dirty="0">
                <a:latin typeface="Times New Roman" pitchFamily="18" charset="0"/>
                <a:cs typeface="Times New Roman" pitchFamily="18" charset="0"/>
              </a:rPr>
              <a:t>psychological techniques </a:t>
            </a:r>
            <a:r>
              <a:rPr lang="en-US" sz="2800" dirty="0" smtClean="0">
                <a:latin typeface="Times New Roman" pitchFamily="18" charset="0"/>
                <a:cs typeface="Times New Roman" pitchFamily="18" charset="0"/>
              </a:rPr>
              <a:t>are following</a:t>
            </a:r>
            <a:r>
              <a:rPr lang="en-US" sz="2800" dirty="0">
                <a:latin typeface="Times New Roman" pitchFamily="18" charset="0"/>
                <a:cs typeface="Times New Roman" pitchFamily="18" charset="0"/>
              </a:rPr>
              <a:t>;</a:t>
            </a:r>
          </a:p>
          <a:p>
            <a:pPr lvl="0" algn="just"/>
            <a:r>
              <a:rPr lang="en-US" sz="2800" dirty="0">
                <a:latin typeface="Times New Roman" pitchFamily="18" charset="0"/>
                <a:cs typeface="Times New Roman" pitchFamily="18" charset="0"/>
              </a:rPr>
              <a:t>Biofeedback </a:t>
            </a:r>
          </a:p>
          <a:p>
            <a:pPr lvl="0" algn="just"/>
            <a:r>
              <a:rPr lang="en-US" sz="2800" dirty="0">
                <a:latin typeface="Times New Roman" pitchFamily="18" charset="0"/>
                <a:cs typeface="Times New Roman" pitchFamily="18" charset="0"/>
              </a:rPr>
              <a:t>Hypnosis </a:t>
            </a:r>
          </a:p>
          <a:p>
            <a:pPr lvl="0" algn="just"/>
            <a:r>
              <a:rPr lang="en-US" sz="2800" dirty="0">
                <a:latin typeface="Times New Roman" pitchFamily="18" charset="0"/>
                <a:cs typeface="Times New Roman" pitchFamily="18" charset="0"/>
              </a:rPr>
              <a:t>Relaxation </a:t>
            </a:r>
          </a:p>
          <a:p>
            <a:pPr lvl="0" algn="just"/>
            <a:r>
              <a:rPr lang="en-US" sz="2800" dirty="0" smtClean="0">
                <a:latin typeface="Times New Roman" pitchFamily="18" charset="0"/>
                <a:cs typeface="Times New Roman" pitchFamily="18" charset="0"/>
              </a:rPr>
              <a:t>Acupuncture</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807C9A9B-86E0-4492-B3B7-518AAD19953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Biofeedback</a:t>
            </a:r>
            <a:endParaRPr lang="en-US" sz="36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905000"/>
            <a:ext cx="6477000" cy="3962400"/>
          </a:xfrm>
        </p:spPr>
      </p:pic>
      <p:sp>
        <p:nvSpPr>
          <p:cNvPr id="3" name="Date Placeholder 2"/>
          <p:cNvSpPr>
            <a:spLocks noGrp="1"/>
          </p:cNvSpPr>
          <p:nvPr>
            <p:ph type="dt" sz="half" idx="10"/>
          </p:nvPr>
        </p:nvSpPr>
        <p:spPr/>
        <p:txBody>
          <a:bodyPr/>
          <a:lstStyle/>
          <a:p>
            <a:fld id="{6649B26E-B3FA-40A3-B98C-C47A86532AD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 </a:t>
            </a:r>
            <a:r>
              <a:rPr lang="en-US" dirty="0" smtClean="0"/>
              <a:t> </a:t>
            </a:r>
            <a:endParaRPr lang="en-US" dirty="0"/>
          </a:p>
        </p:txBody>
      </p:sp>
      <p:sp>
        <p:nvSpPr>
          <p:cNvPr id="3" name="Content Placeholder 2"/>
          <p:cNvSpPr>
            <a:spLocks noGrp="1"/>
          </p:cNvSpPr>
          <p:nvPr>
            <p:ph idx="1"/>
          </p:nvPr>
        </p:nvSpPr>
        <p:spPr>
          <a:xfrm>
            <a:off x="1942415" y="2057400"/>
            <a:ext cx="6591985" cy="3853822"/>
          </a:xfrm>
        </p:spPr>
        <p:txBody>
          <a:bodyPr>
            <a:normAutofit/>
          </a:bodyPr>
          <a:lstStyle/>
          <a:p>
            <a:pPr lvl="0" algn="just"/>
            <a:r>
              <a:rPr lang="en-US" sz="2800" dirty="0">
                <a:latin typeface="Times New Roman" pitchFamily="18" charset="0"/>
                <a:cs typeface="Times New Roman" pitchFamily="18" charset="0"/>
              </a:rPr>
              <a:t>A method of achieving control over bodily processes has been used to treat a variety of health problems, including stress, hypertension, muscle tension, headache, migraine headache etc.</a:t>
            </a:r>
          </a:p>
        </p:txBody>
      </p:sp>
      <p:sp>
        <p:nvSpPr>
          <p:cNvPr id="4" name="Date Placeholder 3"/>
          <p:cNvSpPr>
            <a:spLocks noGrp="1"/>
          </p:cNvSpPr>
          <p:nvPr>
            <p:ph type="dt" sz="half" idx="10"/>
          </p:nvPr>
        </p:nvSpPr>
        <p:spPr/>
        <p:txBody>
          <a:bodyPr/>
          <a:lstStyle/>
          <a:p>
            <a:fld id="{919A8DA8-DD1E-4C09-9D0C-92F35F7C945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16</a:t>
            </a:fld>
            <a:endParaRPr lang="en-US"/>
          </a:p>
        </p:txBody>
      </p:sp>
    </p:spTree>
    <p:extLst>
      <p:ext uri="{BB962C8B-B14F-4D97-AF65-F5344CB8AC3E}">
        <p14:creationId xmlns:p14="http://schemas.microsoft.com/office/powerpoint/2010/main" val="2325421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How does it </a:t>
            </a:r>
            <a:r>
              <a:rPr lang="en-US" sz="3600" b="1" dirty="0" smtClean="0">
                <a:latin typeface="Times New Roman" pitchFamily="18" charset="0"/>
                <a:cs typeface="Times New Roman" pitchFamily="18" charset="0"/>
              </a:rPr>
              <a:t>works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It comprises a wide variety of techniques that provide bio-physiological feedback to a patient about some bodily process of which the patient is usually an aware such as blood pressure and heart rate etc. these functions are tracked by a machine and information about a function is passed on to the patient.  For example heart rate might be converted into a tone, so the patient can hear how quickly or slowly his heart is breathing. The patient than attempt to change the bodily process. Through trial and error and continuous feedback from the machine, the patient learns what thoughts or behaviors will modify the bodily </a:t>
            </a:r>
            <a:r>
              <a:rPr lang="en-US" sz="2000" dirty="0" smtClean="0">
                <a:latin typeface="Times New Roman" pitchFamily="18" charset="0"/>
                <a:cs typeface="Times New Roman" pitchFamily="18" charset="0"/>
              </a:rPr>
              <a:t>functions.</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FC60DC5-8323-4B4A-9382-C9283EC46A1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sz="2800" dirty="0" smtClean="0">
                <a:latin typeface="Times New Roman" pitchFamily="18" charset="0"/>
                <a:cs typeface="Times New Roman" pitchFamily="18" charset="0"/>
              </a:rPr>
              <a:t>Although it is not always clear to the patient exactly what he or she is doing that achieve success, the patient may still become proficient at controlling a body functions that was one automatic. Once patients are able to bring a process under body control with feedback from the machine they can usually come to make the same changes on their own without the need for the machine.</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2E90B28-D43E-4636-AE37-BF8E9832CFC4}"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smtClean="0">
                <a:latin typeface="Times New Roman" pitchFamily="18" charset="0"/>
                <a:cs typeface="Times New Roman" pitchFamily="18" charset="0"/>
              </a:rPr>
              <a:t>Hypnosis</a:t>
            </a:r>
            <a:endParaRPr lang="en-US" sz="36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5202" y="1905000"/>
            <a:ext cx="5903398" cy="3810000"/>
          </a:xfrm>
        </p:spPr>
      </p:pic>
      <p:sp>
        <p:nvSpPr>
          <p:cNvPr id="3" name="Date Placeholder 2"/>
          <p:cNvSpPr>
            <a:spLocks noGrp="1"/>
          </p:cNvSpPr>
          <p:nvPr>
            <p:ph type="dt" sz="half" idx="10"/>
          </p:nvPr>
        </p:nvSpPr>
        <p:spPr/>
        <p:txBody>
          <a:bodyPr/>
          <a:lstStyle/>
          <a:p>
            <a:fld id="{6A0DF691-90D3-4FF6-A05A-F9D7F7EE439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Contents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2800" dirty="0" smtClean="0">
                <a:latin typeface="Times New Roman" pitchFamily="18" charset="0"/>
                <a:cs typeface="Times New Roman" pitchFamily="18" charset="0"/>
              </a:rPr>
              <a:t>Pain relief and Management</a:t>
            </a:r>
          </a:p>
          <a:p>
            <a:pPr algn="just"/>
            <a:r>
              <a:rPr lang="en-US" sz="2800" dirty="0" smtClean="0">
                <a:latin typeface="Times New Roman" pitchFamily="18" charset="0"/>
                <a:cs typeface="Times New Roman" pitchFamily="18" charset="0"/>
              </a:rPr>
              <a:t>What is Pain?</a:t>
            </a:r>
          </a:p>
          <a:p>
            <a:pPr algn="just"/>
            <a:r>
              <a:rPr lang="en-US" sz="2800" dirty="0" smtClean="0">
                <a:latin typeface="Times New Roman" pitchFamily="18" charset="0"/>
                <a:cs typeface="Times New Roman" pitchFamily="18" charset="0"/>
              </a:rPr>
              <a:t>Acute and Chronic Pain</a:t>
            </a:r>
          </a:p>
          <a:p>
            <a:pPr algn="just"/>
            <a:r>
              <a:rPr lang="en-US" sz="2800" dirty="0" smtClean="0">
                <a:latin typeface="Times New Roman" pitchFamily="18" charset="0"/>
                <a:cs typeface="Times New Roman" pitchFamily="18" charset="0"/>
              </a:rPr>
              <a:t>Different Ways to Control Pain</a:t>
            </a:r>
          </a:p>
          <a:p>
            <a:pPr lvl="0" algn="just"/>
            <a:r>
              <a:rPr lang="en-US" sz="2800" dirty="0" smtClean="0">
                <a:latin typeface="Times New Roman" pitchFamily="18" charset="0"/>
                <a:cs typeface="Times New Roman" pitchFamily="18" charset="0"/>
              </a:rPr>
              <a:t>Techniques</a:t>
            </a:r>
          </a:p>
          <a:p>
            <a:r>
              <a:rPr lang="en-US" sz="2800" dirty="0" smtClean="0">
                <a:latin typeface="Times New Roman" pitchFamily="18" charset="0"/>
                <a:cs typeface="Times New Roman" pitchFamily="18" charset="0"/>
              </a:rPr>
              <a:t>Biofeedback</a:t>
            </a:r>
          </a:p>
          <a:p>
            <a:r>
              <a:rPr lang="en-US" sz="2800" dirty="0" smtClean="0">
                <a:latin typeface="Times New Roman" pitchFamily="18" charset="0"/>
                <a:cs typeface="Times New Roman" pitchFamily="18" charset="0"/>
              </a:rPr>
              <a:t>Hypnosis</a:t>
            </a:r>
          </a:p>
          <a:p>
            <a:r>
              <a:rPr lang="en-US" sz="2800" dirty="0" smtClean="0">
                <a:latin typeface="Times New Roman" pitchFamily="18" charset="0"/>
                <a:cs typeface="Times New Roman" pitchFamily="18" charset="0"/>
              </a:rPr>
              <a:t>Relaxation Technique</a:t>
            </a:r>
          </a:p>
          <a:p>
            <a:r>
              <a:rPr lang="en-US" sz="2800" dirty="0" smtClean="0">
                <a:latin typeface="Times New Roman" pitchFamily="18" charset="0"/>
                <a:cs typeface="Times New Roman" pitchFamily="18" charset="0"/>
              </a:rPr>
              <a:t>Acupuncture</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11A8E72-3EAC-4ACF-8A8A-2139EEADB5B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a:t>
            </a:r>
            <a:r>
              <a:rPr lang="en-US" dirty="0" smtClean="0"/>
              <a:t> </a:t>
            </a:r>
            <a:endParaRPr lang="en-US" dirty="0"/>
          </a:p>
        </p:txBody>
      </p:sp>
      <p:sp>
        <p:nvSpPr>
          <p:cNvPr id="3" name="Content Placeholder 2"/>
          <p:cNvSpPr>
            <a:spLocks noGrp="1"/>
          </p:cNvSpPr>
          <p:nvPr>
            <p:ph idx="1"/>
          </p:nvPr>
        </p:nvSpPr>
        <p:spPr/>
        <p:txBody>
          <a:bodyPr/>
          <a:lstStyle/>
          <a:p>
            <a:pPr algn="just"/>
            <a:r>
              <a:rPr lang="en-US" sz="2400" dirty="0">
                <a:latin typeface="Times New Roman" pitchFamily="18" charset="0"/>
                <a:cs typeface="Times New Roman" pitchFamily="18" charset="0"/>
              </a:rPr>
              <a:t>Hypnosis trance like state in which person have heightened focus and concentration. It is done with the help of verbal repetition and mental images. It helps you to cope better with anxiety and pain</a:t>
            </a:r>
            <a:r>
              <a:rPr lang="en-US" dirty="0">
                <a:latin typeface="Times New Roman" pitchFamily="18" charset="0"/>
                <a:cs typeface="Times New Roman" pitchFamily="18" charset="0"/>
              </a:rPr>
              <a:t>. </a:t>
            </a:r>
          </a:p>
        </p:txBody>
      </p:sp>
      <p:sp>
        <p:nvSpPr>
          <p:cNvPr id="4" name="Date Placeholder 3"/>
          <p:cNvSpPr>
            <a:spLocks noGrp="1"/>
          </p:cNvSpPr>
          <p:nvPr>
            <p:ph type="dt" sz="half" idx="10"/>
          </p:nvPr>
        </p:nvSpPr>
        <p:spPr/>
        <p:txBody>
          <a:bodyPr/>
          <a:lstStyle/>
          <a:p>
            <a:fld id="{B608B061-AF95-4D4A-B98E-ACD59486687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20</a:t>
            </a:fld>
            <a:endParaRPr lang="en-US"/>
          </a:p>
        </p:txBody>
      </p:sp>
    </p:spTree>
    <p:extLst>
      <p:ext uri="{BB962C8B-B14F-4D97-AF65-F5344CB8AC3E}">
        <p14:creationId xmlns:p14="http://schemas.microsoft.com/office/powerpoint/2010/main" val="4014659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How hypnosis work?</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800" dirty="0" smtClean="0">
                <a:latin typeface="Times New Roman" pitchFamily="18" charset="0"/>
                <a:cs typeface="Times New Roman" pitchFamily="18" charset="0"/>
              </a:rPr>
              <a:t>As an </a:t>
            </a:r>
            <a:r>
              <a:rPr lang="en-US" sz="2800" dirty="0">
                <a:latin typeface="Times New Roman" pitchFamily="18" charset="0"/>
                <a:cs typeface="Times New Roman" pitchFamily="18" charset="0"/>
              </a:rPr>
              <a:t>intervention, hypnosis relies on several pain reduction techniques. First state of relaxation is brought about so that trance can be induced; relaxation alone can of course help reduce pain. Next the patient is explicitly told that the process will reduce pain. The </a:t>
            </a:r>
            <a:r>
              <a:rPr lang="en-US" sz="2800" dirty="0" smtClean="0">
                <a:latin typeface="Times New Roman" pitchFamily="18" charset="0"/>
                <a:cs typeface="Times New Roman" pitchFamily="18" charset="0"/>
              </a:rPr>
              <a:t>suggestion  </a:t>
            </a:r>
            <a:r>
              <a:rPr lang="en-US" sz="2800" dirty="0">
                <a:latin typeface="Times New Roman" pitchFamily="18" charset="0"/>
                <a:cs typeface="Times New Roman" pitchFamily="18" charset="0"/>
              </a:rPr>
              <a:t>that pain will decline is also sufficient to reduce pain. Hypnosis is itself a distraction from the pain experiences and distraction can reduce experience of pain.</a:t>
            </a:r>
          </a:p>
          <a:p>
            <a:endParaRPr lang="en-US" dirty="0"/>
          </a:p>
        </p:txBody>
      </p:sp>
      <p:sp>
        <p:nvSpPr>
          <p:cNvPr id="4" name="Date Placeholder 3"/>
          <p:cNvSpPr>
            <a:spLocks noGrp="1"/>
          </p:cNvSpPr>
          <p:nvPr>
            <p:ph type="dt" sz="half" idx="10"/>
          </p:nvPr>
        </p:nvSpPr>
        <p:spPr/>
        <p:txBody>
          <a:bodyPr/>
          <a:lstStyle/>
          <a:p>
            <a:fld id="{E6EF2F32-B7D1-4252-B2AE-9F6D219080D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How hypnosis effective?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800" dirty="0" smtClean="0">
                <a:latin typeface="Times New Roman" pitchFamily="18" charset="0"/>
                <a:cs typeface="Times New Roman" pitchFamily="18" charset="0"/>
              </a:rPr>
              <a:t>Efficacy </a:t>
            </a:r>
            <a:r>
              <a:rPr lang="en-US" sz="2800" dirty="0">
                <a:latin typeface="Times New Roman" pitchFamily="18" charset="0"/>
                <a:cs typeface="Times New Roman" pitchFamily="18" charset="0"/>
              </a:rPr>
              <a:t>of hypnosis for the management of some acute pains is now established. It has been used successfully to control acute pain due to childbirth, dental procedures, burns, headaches and medical procedures. It has also been used with success in the treatment of chronic pain such as that due to cancer and in conjunction other pain control techniques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BCF13069-EA25-4243-84AC-97424CFC0F6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smtClean="0">
                <a:latin typeface="Times New Roman" pitchFamily="18" charset="0"/>
                <a:cs typeface="Times New Roman" pitchFamily="18" charset="0"/>
              </a:rPr>
              <a:t>Relaxation techniques</a:t>
            </a:r>
            <a:endParaRPr lang="en-US" sz="36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932708"/>
            <a:ext cx="5715000" cy="3782292"/>
          </a:xfrm>
        </p:spPr>
      </p:pic>
      <p:sp>
        <p:nvSpPr>
          <p:cNvPr id="3" name="Date Placeholder 2"/>
          <p:cNvSpPr>
            <a:spLocks noGrp="1"/>
          </p:cNvSpPr>
          <p:nvPr>
            <p:ph type="dt" sz="half" idx="10"/>
          </p:nvPr>
        </p:nvSpPr>
        <p:spPr/>
        <p:txBody>
          <a:bodyPr/>
          <a:lstStyle/>
          <a:p>
            <a:fld id="{D95D6A43-A8B6-4069-96A2-F42A1874E98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6401" y="1752600"/>
            <a:ext cx="6858000" cy="4158622"/>
          </a:xfrm>
        </p:spPr>
        <p:txBody>
          <a:bodyPr>
            <a:noAutofit/>
          </a:bodyPr>
          <a:lstStyle/>
          <a:p>
            <a:pPr lvl="0" algn="just"/>
            <a:r>
              <a:rPr lang="en-US" sz="2000" dirty="0">
                <a:latin typeface="Times New Roman" pitchFamily="18" charset="0"/>
                <a:cs typeface="Times New Roman" pitchFamily="18" charset="0"/>
              </a:rPr>
              <a:t>Relaxation training has been employed with the pain patients extensively either alone or in concert with other pain control techniques originally developed to treat anxiety related disorders. Relaxation provide coping with stress. One rational for teaching pain patients relaxation technique is that is enable them to cope more successfully with stress and anxiety.</a:t>
            </a:r>
          </a:p>
          <a:p>
            <a:pPr algn="just"/>
            <a:r>
              <a:rPr lang="en-US" sz="2000" dirty="0">
                <a:latin typeface="Times New Roman" pitchFamily="18" charset="0"/>
                <a:cs typeface="Times New Roman" pitchFamily="18" charset="0"/>
              </a:rPr>
              <a:t>In relaxation, an individual shifts his or her body into a state of low arousal by progressive relaxing different parts of the body. Control breathing is an important component of relaxation. An alternative method of inducing relaxation is through meditation.</a:t>
            </a:r>
          </a:p>
        </p:txBody>
      </p:sp>
      <p:sp>
        <p:nvSpPr>
          <p:cNvPr id="4" name="Date Placeholder 3"/>
          <p:cNvSpPr>
            <a:spLocks noGrp="1"/>
          </p:cNvSpPr>
          <p:nvPr>
            <p:ph type="dt" sz="half" idx="10"/>
          </p:nvPr>
        </p:nvSpPr>
        <p:spPr/>
        <p:txBody>
          <a:bodyPr/>
          <a:lstStyle/>
          <a:p>
            <a:fld id="{F5BC3DBB-0C9E-4862-8991-1CA598CB146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24</a:t>
            </a:fld>
            <a:endParaRPr lang="en-US"/>
          </a:p>
        </p:txBody>
      </p:sp>
    </p:spTree>
    <p:extLst>
      <p:ext uri="{BB962C8B-B14F-4D97-AF65-F5344CB8AC3E}">
        <p14:creationId xmlns:p14="http://schemas.microsoft.com/office/powerpoint/2010/main" val="2089892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Does relaxation work?</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800" dirty="0" smtClean="0">
                <a:latin typeface="Times New Roman" pitchFamily="18" charset="0"/>
                <a:cs typeface="Times New Roman" pitchFamily="18" charset="0"/>
              </a:rPr>
              <a:t>Relaxation </a:t>
            </a:r>
            <a:r>
              <a:rPr lang="en-US" sz="2800" dirty="0">
                <a:latin typeface="Times New Roman" pitchFamily="18" charset="0"/>
                <a:cs typeface="Times New Roman" pitchFamily="18" charset="0"/>
              </a:rPr>
              <a:t>me also affect the pain directly. For example, the production of muscle tension or the </a:t>
            </a:r>
            <a:r>
              <a:rPr lang="en-US" sz="2800" dirty="0" smtClean="0">
                <a:latin typeface="Times New Roman" pitchFamily="18" charset="0"/>
                <a:cs typeface="Times New Roman" pitchFamily="18" charset="0"/>
              </a:rPr>
              <a:t>diversion </a:t>
            </a:r>
            <a:r>
              <a:rPr lang="en-US" sz="2800" dirty="0">
                <a:latin typeface="Times New Roman" pitchFamily="18" charset="0"/>
                <a:cs typeface="Times New Roman" pitchFamily="18" charset="0"/>
              </a:rPr>
              <a:t>of blood flow induce by relaxation made used pain that are tied to this physiological process. Relaxation is more successful with acute pain and also is treating chronic pain when used in conjunction with other methods of pain control. </a:t>
            </a:r>
          </a:p>
          <a:p>
            <a:endParaRPr lang="en-US" dirty="0"/>
          </a:p>
        </p:txBody>
      </p:sp>
      <p:sp>
        <p:nvSpPr>
          <p:cNvPr id="4" name="Date Placeholder 3"/>
          <p:cNvSpPr>
            <a:spLocks noGrp="1"/>
          </p:cNvSpPr>
          <p:nvPr>
            <p:ph type="dt" sz="half" idx="10"/>
          </p:nvPr>
        </p:nvSpPr>
        <p:spPr/>
        <p:txBody>
          <a:bodyPr/>
          <a:lstStyle/>
          <a:p>
            <a:fld id="{39212D14-F315-40AE-92B6-FC1A8F8DE89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smtClean="0">
                <a:latin typeface="Times New Roman" pitchFamily="18" charset="0"/>
                <a:cs typeface="Times New Roman" pitchFamily="18" charset="0"/>
              </a:rPr>
              <a:t>Acupuncture</a:t>
            </a:r>
            <a:endParaRPr lang="en-US" sz="3600"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905000"/>
            <a:ext cx="6705600" cy="3809999"/>
          </a:xfrm>
        </p:spPr>
      </p:pic>
      <p:sp>
        <p:nvSpPr>
          <p:cNvPr id="3" name="Date Placeholder 2"/>
          <p:cNvSpPr>
            <a:spLocks noGrp="1"/>
          </p:cNvSpPr>
          <p:nvPr>
            <p:ph type="dt" sz="half" idx="10"/>
          </p:nvPr>
        </p:nvSpPr>
        <p:spPr/>
        <p:txBody>
          <a:bodyPr/>
          <a:lstStyle/>
          <a:p>
            <a:fld id="{AB30F452-9C2C-4091-8709-76CC4B414251}"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45201" y="624110"/>
            <a:ext cx="6589199" cy="899890"/>
          </a:xfrm>
        </p:spPr>
        <p:txBody>
          <a:bodyPr/>
          <a:lstStyle/>
          <a:p>
            <a:r>
              <a:rPr lang="en-US" b="1" dirty="0" smtClean="0">
                <a:latin typeface="Times New Roman" panose="02020603050405020304" pitchFamily="18" charset="0"/>
                <a:cs typeface="Times New Roman" panose="02020603050405020304" pitchFamily="18" charset="0"/>
              </a:rPr>
              <a:t>Introduction</a:t>
            </a:r>
            <a:r>
              <a:rPr lang="en-US" dirty="0" smtClean="0"/>
              <a:t> </a:t>
            </a:r>
            <a:endParaRPr lang="en-US" dirty="0"/>
          </a:p>
        </p:txBody>
      </p:sp>
      <p:sp>
        <p:nvSpPr>
          <p:cNvPr id="5" name="Content Placeholder 4"/>
          <p:cNvSpPr>
            <a:spLocks noGrp="1"/>
          </p:cNvSpPr>
          <p:nvPr>
            <p:ph idx="1"/>
          </p:nvPr>
        </p:nvSpPr>
        <p:spPr>
          <a:xfrm>
            <a:off x="1942415" y="1828800"/>
            <a:ext cx="6591985" cy="4082422"/>
          </a:xfrm>
        </p:spPr>
        <p:txBody>
          <a:bodyPr>
            <a:normAutofit lnSpcReduction="10000"/>
          </a:bodyPr>
          <a:lstStyle/>
          <a:p>
            <a:r>
              <a:rPr lang="en-US" sz="2400" dirty="0">
                <a:latin typeface="Times New Roman" pitchFamily="18" charset="0"/>
                <a:cs typeface="Times New Roman" pitchFamily="18" charset="0"/>
              </a:rPr>
              <a:t>Acupuncture has been existence in China for more than 2000 years. In acupuncture treatment, long chain needles are insert into specially designed areas of body that theoretically influence the areas in which a patient is experiencing a pain. The main goal of acupuncture is to cure illness; it is also used in pain management because it appears to have analgesic effect. During surgery these patients are typically conscious fully alert while the procedure is going on.</a:t>
            </a:r>
          </a:p>
          <a:p>
            <a:endParaRPr lang="en-US" dirty="0"/>
          </a:p>
        </p:txBody>
      </p:sp>
      <p:sp>
        <p:nvSpPr>
          <p:cNvPr id="2" name="Date Placeholder 1"/>
          <p:cNvSpPr>
            <a:spLocks noGrp="1"/>
          </p:cNvSpPr>
          <p:nvPr>
            <p:ph type="dt" sz="half" idx="10"/>
          </p:nvPr>
        </p:nvSpPr>
        <p:spPr/>
        <p:txBody>
          <a:bodyPr/>
          <a:lstStyle/>
          <a:p>
            <a:fld id="{1C201F84-3363-42E6-B986-FDF116D061E0}" type="datetime1">
              <a:rPr lang="en-US" smtClean="0"/>
              <a:t>4/1/2020</a:t>
            </a:fld>
            <a:endParaRPr lang="en-US"/>
          </a:p>
        </p:txBody>
      </p:sp>
      <p:sp>
        <p:nvSpPr>
          <p:cNvPr id="3" name="Footer Placeholder 2"/>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27</a:t>
            </a:fld>
            <a:endParaRPr lang="en-US"/>
          </a:p>
        </p:txBody>
      </p:sp>
    </p:spTree>
    <p:extLst>
      <p:ext uri="{BB962C8B-B14F-4D97-AF65-F5344CB8AC3E}">
        <p14:creationId xmlns:p14="http://schemas.microsoft.com/office/powerpoint/2010/main" val="1754952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How does acupuncture works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sz="2800" dirty="0" smtClean="0">
                <a:latin typeface="Times New Roman" pitchFamily="18" charset="0"/>
                <a:cs typeface="Times New Roman" pitchFamily="18" charset="0"/>
              </a:rPr>
              <a:t>How </a:t>
            </a:r>
            <a:r>
              <a:rPr lang="en-US" sz="2800" dirty="0">
                <a:latin typeface="Times New Roman" pitchFamily="18" charset="0"/>
                <a:cs typeface="Times New Roman" pitchFamily="18" charset="0"/>
              </a:rPr>
              <a:t>acupuncture control pain is not fully known it is possible that acupuncture functions are partly as a counter-irritation method of controlling pain. Before acupuncture patients are you really fully prepared for it and told that what the sensations is and how to tolerate them. Such informed preparation often reduce fear and increased tolerance of pain. Acupuncture needle and the process of inserting them are distracting accordingly; attention may be directed away from pain. Patients undergoing acupuncture of received analgesic drugs of various kinds which also reduce the pain experience. </a:t>
            </a:r>
          </a:p>
          <a:p>
            <a:endParaRPr lang="en-US" dirty="0"/>
          </a:p>
        </p:txBody>
      </p:sp>
      <p:sp>
        <p:nvSpPr>
          <p:cNvPr id="4" name="Date Placeholder 3"/>
          <p:cNvSpPr>
            <a:spLocks noGrp="1"/>
          </p:cNvSpPr>
          <p:nvPr>
            <p:ph type="dt" sz="half" idx="10"/>
          </p:nvPr>
        </p:nvSpPr>
        <p:spPr/>
        <p:txBody>
          <a:bodyPr/>
          <a:lstStyle/>
          <a:p>
            <a:fld id="{1ACD8237-9049-4747-8740-7B4AFD9F72A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Is acupuncture effective?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can have reduced some kinds of short term Pains but it may not be as effective for chronic pain. Acupuncture and other less traditional treatment for pain are sometimes regarded with suspicion by managed by Care organizations. </a:t>
            </a:r>
          </a:p>
          <a:p>
            <a:endParaRPr lang="en-US" dirty="0"/>
          </a:p>
        </p:txBody>
      </p:sp>
      <p:sp>
        <p:nvSpPr>
          <p:cNvPr id="4" name="Date Placeholder 3"/>
          <p:cNvSpPr>
            <a:spLocks noGrp="1"/>
          </p:cNvSpPr>
          <p:nvPr>
            <p:ph type="dt" sz="half" idx="10"/>
          </p:nvPr>
        </p:nvSpPr>
        <p:spPr/>
        <p:txBody>
          <a:bodyPr/>
          <a:lstStyle/>
          <a:p>
            <a:fld id="{63BE6714-28DF-4D62-802A-323172360AE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Pain Relief and Management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a:t> </a:t>
            </a:r>
            <a:r>
              <a:rPr lang="en-US" sz="2800" dirty="0">
                <a:latin typeface="Times New Roman" pitchFamily="18" charset="0"/>
                <a:cs typeface="Times New Roman" pitchFamily="18" charset="0"/>
              </a:rPr>
              <a:t>Pain management covers a number of methods to prevent reduce or stop pain sensation. These include the use of medications physical methods such as physical therapy and psychological methods. Pain relief and management can mean that a patient no longer feel anything in an area that once hurt. It can means that the person feels sensation but no pain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42AD66E-B12D-484F-9224-D920EA702D3C}"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990601"/>
            <a:ext cx="6591985" cy="2895599"/>
          </a:xfrm>
        </p:spPr>
        <p:txBody>
          <a:bodyPr>
            <a:normAutofit/>
          </a:bodyPr>
          <a:lstStyle/>
          <a:p>
            <a:r>
              <a:rPr lang="en-US" sz="8000" dirty="0" smtClean="0">
                <a:latin typeface="Algerian" panose="04020705040A02060702" pitchFamily="82" charset="0"/>
                <a:cs typeface="Times New Roman" panose="02020603050405020304" pitchFamily="18" charset="0"/>
              </a:rPr>
              <a:t>Thank You</a:t>
            </a:r>
            <a:endParaRPr lang="en-US" sz="8000" dirty="0">
              <a:latin typeface="Algerian" panose="04020705040A02060702" pitchFamily="82" charset="0"/>
              <a:cs typeface="Times New Roman" panose="02020603050405020304" pitchFamily="18" charset="0"/>
            </a:endParaRPr>
          </a:p>
        </p:txBody>
      </p:sp>
      <p:sp>
        <p:nvSpPr>
          <p:cNvPr id="3" name="Text Placeholder 2"/>
          <p:cNvSpPr>
            <a:spLocks noGrp="1"/>
          </p:cNvSpPr>
          <p:nvPr>
            <p:ph type="body" sz="half" idx="2"/>
          </p:nvPr>
        </p:nvSpPr>
        <p:spPr/>
        <p:txBody>
          <a:bodyPr/>
          <a:lstStyle/>
          <a:p>
            <a:endParaRPr lang="en-US" dirty="0"/>
          </a:p>
        </p:txBody>
      </p:sp>
      <p:sp>
        <p:nvSpPr>
          <p:cNvPr id="4" name="Date Placeholder 3"/>
          <p:cNvSpPr>
            <a:spLocks noGrp="1"/>
          </p:cNvSpPr>
          <p:nvPr>
            <p:ph type="dt" sz="half" idx="10"/>
          </p:nvPr>
        </p:nvSpPr>
        <p:spPr/>
        <p:txBody>
          <a:bodyPr/>
          <a:lstStyle/>
          <a:p>
            <a:fld id="{5442C5D3-F339-460E-91B8-6919ABD43D2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30</a:t>
            </a:fld>
            <a:endParaRPr lang="en-US"/>
          </a:p>
        </p:txBody>
      </p:sp>
    </p:spTree>
    <p:extLst>
      <p:ext uri="{BB962C8B-B14F-4D97-AF65-F5344CB8AC3E}">
        <p14:creationId xmlns:p14="http://schemas.microsoft.com/office/powerpoint/2010/main" val="393879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What Is Pain</a:t>
            </a:r>
            <a:r>
              <a:rPr lang="en-US" sz="3600" b="1"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2800" dirty="0">
                <a:latin typeface="Times New Roman" pitchFamily="18" charset="0"/>
                <a:cs typeface="Times New Roman" pitchFamily="18" charset="0"/>
              </a:rPr>
              <a:t>The International Association for the Study of Pain (IASP) defines pain as an unpleasant sensory and emotional experience associated with actual or potential tissue damage. Pain occurs when something hurts, causing an uncomfortable or unpleasant feeling. The presence of pain often means that something is wrong. Pain is not just a physical sensation. It is influence by attitudes, beliefs, personality and social factors, and can affect emotional and mental wellbeing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31E0260-E7F6-4250-B7EE-5FDF580505B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Pain is a complex process involving both the peripheral nervous system (PNS) and the central nervous system (CNS). Tissue injury activates the PNS, which sends signals through the spinal cord to the brain, where pain perception occurs. </a:t>
            </a:r>
          </a:p>
        </p:txBody>
      </p:sp>
      <p:sp>
        <p:nvSpPr>
          <p:cNvPr id="4" name="Date Placeholder 3"/>
          <p:cNvSpPr>
            <a:spLocks noGrp="1"/>
          </p:cNvSpPr>
          <p:nvPr>
            <p:ph type="dt" sz="half" idx="10"/>
          </p:nvPr>
        </p:nvSpPr>
        <p:spPr/>
        <p:txBody>
          <a:bodyPr/>
          <a:lstStyle/>
          <a:p>
            <a:fld id="{C5E59E12-3864-4F23-944C-BFD8868DEFFC}"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Acute </a:t>
            </a:r>
            <a:r>
              <a:rPr lang="en-US" sz="3600" b="1" dirty="0" smtClean="0">
                <a:latin typeface="Times New Roman" pitchFamily="18" charset="0"/>
                <a:cs typeface="Times New Roman" pitchFamily="18" charset="0"/>
              </a:rPr>
              <a:t>Pain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a:latin typeface="Times New Roman" pitchFamily="18" charset="0"/>
                <a:cs typeface="Times New Roman" pitchFamily="18" charset="0"/>
              </a:rPr>
              <a:t>Acute pain usually comes on suddenly and is cause by something specific. It is sharp in quality. Acute pain usually does not last longer than six months. It goes away when there is no longer an underlying cause for the pain. After acute pain goes away, a person can go on with life as usual. </a:t>
            </a:r>
          </a:p>
        </p:txBody>
      </p:sp>
      <p:sp>
        <p:nvSpPr>
          <p:cNvPr id="4" name="Date Placeholder 3"/>
          <p:cNvSpPr>
            <a:spLocks noGrp="1"/>
          </p:cNvSpPr>
          <p:nvPr>
            <p:ph type="dt" sz="half" idx="10"/>
          </p:nvPr>
        </p:nvSpPr>
        <p:spPr/>
        <p:txBody>
          <a:bodyPr/>
          <a:lstStyle/>
          <a:p>
            <a:fld id="{CEE6A242-1A1E-420F-B94E-B7CC34D602A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Causes of acute pain include: </a:t>
            </a:r>
          </a:p>
          <a:p>
            <a:pPr lvl="0" algn="just"/>
            <a:r>
              <a:rPr lang="en-US" sz="2800" dirty="0" smtClean="0">
                <a:latin typeface="Times New Roman" pitchFamily="18" charset="0"/>
                <a:cs typeface="Times New Roman" pitchFamily="18" charset="0"/>
              </a:rPr>
              <a:t>Surgery</a:t>
            </a:r>
          </a:p>
          <a:p>
            <a:pPr lvl="0" algn="just"/>
            <a:r>
              <a:rPr lang="en-US" sz="2800" dirty="0" smtClean="0">
                <a:latin typeface="Times New Roman" pitchFamily="18" charset="0"/>
                <a:cs typeface="Times New Roman" pitchFamily="18" charset="0"/>
              </a:rPr>
              <a:t>Broken bones</a:t>
            </a:r>
          </a:p>
          <a:p>
            <a:pPr lvl="0" algn="just"/>
            <a:r>
              <a:rPr lang="en-US" sz="2800" dirty="0" smtClean="0">
                <a:latin typeface="Times New Roman" pitchFamily="18" charset="0"/>
                <a:cs typeface="Times New Roman" pitchFamily="18" charset="0"/>
              </a:rPr>
              <a:t>Dental work</a:t>
            </a:r>
          </a:p>
          <a:p>
            <a:pPr lvl="0" algn="just"/>
            <a:r>
              <a:rPr lang="en-US" sz="2800" dirty="0" smtClean="0">
                <a:latin typeface="Times New Roman" pitchFamily="18" charset="0"/>
                <a:cs typeface="Times New Roman" pitchFamily="18" charset="0"/>
              </a:rPr>
              <a:t>Burns or cuts</a:t>
            </a:r>
          </a:p>
          <a:p>
            <a:pPr lvl="0" algn="just"/>
            <a:r>
              <a:rPr lang="en-US" sz="2800" dirty="0" smtClean="0">
                <a:latin typeface="Times New Roman" pitchFamily="18" charset="0"/>
                <a:cs typeface="Times New Roman" pitchFamily="18" charset="0"/>
              </a:rPr>
              <a:t>Labor and childbirth</a:t>
            </a:r>
          </a:p>
        </p:txBody>
      </p:sp>
      <p:sp>
        <p:nvSpPr>
          <p:cNvPr id="4" name="Date Placeholder 3"/>
          <p:cNvSpPr>
            <a:spLocks noGrp="1"/>
          </p:cNvSpPr>
          <p:nvPr>
            <p:ph type="dt" sz="half" idx="10"/>
          </p:nvPr>
        </p:nvSpPr>
        <p:spPr/>
        <p:txBody>
          <a:bodyPr/>
          <a:lstStyle/>
          <a:p>
            <a:fld id="{C85B63E0-693B-49EC-AEA0-88EC383C976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Chronic Pain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a:latin typeface="Times New Roman" pitchFamily="18" charset="0"/>
                <a:cs typeface="Times New Roman" pitchFamily="18" charset="0"/>
              </a:rPr>
              <a:t>Chronic pain is pain that is ongoing and usually lasts longer than six months. This type of pain can continue even after the injury or illness that caused it has healed or gone away. Pain signals remain active in the nervous system for weeks, months, or years. Some people suffer chronic pain even when there is no past injury or apparent body damage. </a:t>
            </a:r>
          </a:p>
        </p:txBody>
      </p:sp>
      <p:sp>
        <p:nvSpPr>
          <p:cNvPr id="4" name="Date Placeholder 3"/>
          <p:cNvSpPr>
            <a:spLocks noGrp="1"/>
          </p:cNvSpPr>
          <p:nvPr>
            <p:ph type="dt" sz="half" idx="10"/>
          </p:nvPr>
        </p:nvSpPr>
        <p:spPr/>
        <p:txBody>
          <a:bodyPr/>
          <a:lstStyle/>
          <a:p>
            <a:fld id="{578E82E4-EA43-4FF4-B37C-2A9F2169A1A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Continued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Chronic pain is link to conditions including:</a:t>
            </a:r>
          </a:p>
          <a:p>
            <a:pPr lvl="0" algn="just"/>
            <a:r>
              <a:rPr lang="en-US" sz="2800" dirty="0" smtClean="0">
                <a:latin typeface="Times New Roman" pitchFamily="18" charset="0"/>
                <a:cs typeface="Times New Roman" pitchFamily="18" charset="0"/>
              </a:rPr>
              <a:t>Headache</a:t>
            </a:r>
          </a:p>
          <a:p>
            <a:pPr lvl="0" algn="just"/>
            <a:r>
              <a:rPr lang="en-US" sz="2800" dirty="0" smtClean="0">
                <a:latin typeface="Times New Roman" pitchFamily="18" charset="0"/>
                <a:cs typeface="Times New Roman" pitchFamily="18" charset="0"/>
              </a:rPr>
              <a:t>Arthritis</a:t>
            </a:r>
          </a:p>
          <a:p>
            <a:pPr lvl="0" algn="just"/>
            <a:r>
              <a:rPr lang="en-US" sz="2800" dirty="0" smtClean="0">
                <a:latin typeface="Times New Roman" pitchFamily="18" charset="0"/>
                <a:cs typeface="Times New Roman" pitchFamily="18" charset="0"/>
              </a:rPr>
              <a:t>Cancer</a:t>
            </a:r>
          </a:p>
          <a:p>
            <a:pPr lvl="0" algn="just"/>
            <a:r>
              <a:rPr lang="en-US" sz="2800" dirty="0" smtClean="0">
                <a:latin typeface="Times New Roman" pitchFamily="18" charset="0"/>
                <a:cs typeface="Times New Roman" pitchFamily="18" charset="0"/>
              </a:rPr>
              <a:t>Back pain</a:t>
            </a:r>
          </a:p>
        </p:txBody>
      </p:sp>
      <p:sp>
        <p:nvSpPr>
          <p:cNvPr id="4" name="Date Placeholder 3"/>
          <p:cNvSpPr>
            <a:spLocks noGrp="1"/>
          </p:cNvSpPr>
          <p:nvPr>
            <p:ph type="dt" sz="half" idx="10"/>
          </p:nvPr>
        </p:nvSpPr>
        <p:spPr/>
        <p:txBody>
          <a:bodyPr/>
          <a:lstStyle/>
          <a:p>
            <a:fld id="{B1C98086-E964-4A60-BBBC-C4B98048A04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98BD69DB-3D6B-451A-97B1-76B65C9234EE}" type="slidenum">
              <a:rPr lang="en-US" smtClean="0"/>
              <a:t>9</a:t>
            </a:fld>
            <a:endParaRPr lang="en-US"/>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80</TotalTime>
  <Words>1483</Words>
  <Application>Microsoft Office PowerPoint</Application>
  <PresentationFormat>On-screen Show (4:3)</PresentationFormat>
  <Paragraphs>178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Wisp</vt:lpstr>
      <vt:lpstr>Pain Relief and Management</vt:lpstr>
      <vt:lpstr>Contents</vt:lpstr>
      <vt:lpstr>Pain Relief and Management</vt:lpstr>
      <vt:lpstr>What Is Pain?</vt:lpstr>
      <vt:lpstr>Continued</vt:lpstr>
      <vt:lpstr>Acute Pain</vt:lpstr>
      <vt:lpstr>Continued</vt:lpstr>
      <vt:lpstr>Chronic Pain</vt:lpstr>
      <vt:lpstr>Continued</vt:lpstr>
      <vt:lpstr>Continued</vt:lpstr>
      <vt:lpstr>Different Ways to Control Pain</vt:lpstr>
      <vt:lpstr>Continued</vt:lpstr>
      <vt:lpstr>Continued</vt:lpstr>
      <vt:lpstr>Techniques</vt:lpstr>
      <vt:lpstr>Biofeedback</vt:lpstr>
      <vt:lpstr>Introduction  </vt:lpstr>
      <vt:lpstr>How does it works</vt:lpstr>
      <vt:lpstr>Continued</vt:lpstr>
      <vt:lpstr>Hypnosis</vt:lpstr>
      <vt:lpstr>Definition </vt:lpstr>
      <vt:lpstr>How hypnosis work?</vt:lpstr>
      <vt:lpstr>How hypnosis effective?</vt:lpstr>
      <vt:lpstr>Relaxation techniques</vt:lpstr>
      <vt:lpstr>Introduction </vt:lpstr>
      <vt:lpstr>Does relaxation work?</vt:lpstr>
      <vt:lpstr>Acupuncture</vt:lpstr>
      <vt:lpstr>Introduction </vt:lpstr>
      <vt:lpstr>How does acupuncture works</vt:lpstr>
      <vt:lpstr>Is acupuncture effective?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Relief and Management</dc:title>
  <dc:creator>DELL</dc:creator>
  <cp:lastModifiedBy>Windows User</cp:lastModifiedBy>
  <cp:revision>16</cp:revision>
  <dcterms:created xsi:type="dcterms:W3CDTF">2019-03-28T12:07:06Z</dcterms:created>
  <dcterms:modified xsi:type="dcterms:W3CDTF">2020-04-01T17:33:05Z</dcterms:modified>
</cp:coreProperties>
</file>